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5B13D02-C01A-4508-A94F-4EDD76A7C26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D3D86FD-EE72-4E20-A214-C6E61DA8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9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02-C01A-4508-A94F-4EDD76A7C26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6FD-EE72-4E20-A214-C6E61DA8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6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02-C01A-4508-A94F-4EDD76A7C26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6FD-EE72-4E20-A214-C6E61DA8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02-C01A-4508-A94F-4EDD76A7C26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6FD-EE72-4E20-A214-C6E61DA8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80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02-C01A-4508-A94F-4EDD76A7C26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6FD-EE72-4E20-A214-C6E61DA8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68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02-C01A-4508-A94F-4EDD76A7C26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6FD-EE72-4E20-A214-C6E61DA8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1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02-C01A-4508-A94F-4EDD76A7C26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6FD-EE72-4E20-A214-C6E61DA8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32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5B13D02-C01A-4508-A94F-4EDD76A7C26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6FD-EE72-4E20-A214-C6E61DA8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6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5B13D02-C01A-4508-A94F-4EDD76A7C26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6FD-EE72-4E20-A214-C6E61DA8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02-C01A-4508-A94F-4EDD76A7C26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6FD-EE72-4E20-A214-C6E61DA8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3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02-C01A-4508-A94F-4EDD76A7C26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6FD-EE72-4E20-A214-C6E61DA8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0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02-C01A-4508-A94F-4EDD76A7C26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6FD-EE72-4E20-A214-C6E61DA8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02-C01A-4508-A94F-4EDD76A7C26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6FD-EE72-4E20-A214-C6E61DA8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02-C01A-4508-A94F-4EDD76A7C26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6FD-EE72-4E20-A214-C6E61DA8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7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02-C01A-4508-A94F-4EDD76A7C26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6FD-EE72-4E20-A214-C6E61DA8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4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02-C01A-4508-A94F-4EDD76A7C26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6FD-EE72-4E20-A214-C6E61DA8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02-C01A-4508-A94F-4EDD76A7C26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86FD-EE72-4E20-A214-C6E61DA8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3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5B13D02-C01A-4508-A94F-4EDD76A7C26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D3D86FD-EE72-4E20-A214-C6E61DA8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4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31702&amp;picture=colourful-flower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redithgould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ddletownbaptistchurch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ssage in a bottle floating in water">
            <a:extLst>
              <a:ext uri="{FF2B5EF4-FFF2-40B4-BE49-F238E27FC236}">
                <a16:creationId xmlns:a16="http://schemas.microsoft.com/office/drawing/2014/main" id="{0005CABF-FDB6-424A-8DB1-D28F2A02F4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8" r="12118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80AFD6-9163-4A24-AE80-7E7C4EE8B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Getting the Word Out for Your Summer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B5DEC-93A4-4AD0-87CC-52EE96E55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lnSpcReduction="10000"/>
          </a:bodyPr>
          <a:lstStyle/>
          <a:p>
            <a:pPr algn="l"/>
            <a:endParaRPr lang="en-US" sz="2000"/>
          </a:p>
          <a:p>
            <a:pPr algn="l"/>
            <a:r>
              <a:rPr lang="en-US" sz="2000"/>
              <a:t>Lori McDowell</a:t>
            </a:r>
          </a:p>
          <a:p>
            <a:pPr algn="l"/>
            <a:r>
              <a:rPr lang="en-US" sz="2000"/>
              <a:t>tunefolk@gmail.com</a:t>
            </a:r>
          </a:p>
        </p:txBody>
      </p:sp>
    </p:spTree>
    <p:extLst>
      <p:ext uri="{BB962C8B-B14F-4D97-AF65-F5344CB8AC3E}">
        <p14:creationId xmlns:p14="http://schemas.microsoft.com/office/powerpoint/2010/main" val="1586670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DFDF-8D01-449A-B1C3-64204A02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1" y="1457325"/>
            <a:ext cx="6116935" cy="39624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rgbClr val="080808"/>
                </a:solidFill>
                <a:latin typeface="Baskerville Old Face" panose="02020602080505020303" pitchFamily="18" charset="0"/>
              </a:rPr>
              <a:t>Chat Room Chatter</a:t>
            </a:r>
            <a:br>
              <a:rPr lang="en-US" sz="3200" b="1" kern="1200" dirty="0">
                <a:solidFill>
                  <a:srgbClr val="080808"/>
                </a:solidFill>
                <a:latin typeface="Baskerville Old Face" panose="02020602080505020303" pitchFamily="18" charset="0"/>
              </a:rPr>
            </a:br>
            <a:br>
              <a:rPr lang="en-US" sz="3200" b="1" kern="1200" dirty="0">
                <a:solidFill>
                  <a:srgbClr val="080808"/>
                </a:solidFill>
                <a:latin typeface="Baskerville Old Face" panose="02020602080505020303" pitchFamily="18" charset="0"/>
              </a:rPr>
            </a:br>
            <a:r>
              <a:rPr lang="en-US" sz="3200" b="1" kern="1200" dirty="0">
                <a:solidFill>
                  <a:srgbClr val="080808"/>
                </a:solidFill>
                <a:latin typeface="Baskerville Old Face" panose="02020602080505020303" pitchFamily="18" charset="0"/>
              </a:rPr>
              <a:t>What social media does your church use?</a:t>
            </a:r>
            <a:br>
              <a:rPr lang="en-US" sz="3200" b="1" kern="1200" dirty="0">
                <a:solidFill>
                  <a:srgbClr val="080808"/>
                </a:solidFill>
                <a:latin typeface="Baskerville Old Face" panose="02020602080505020303" pitchFamily="18" charset="0"/>
              </a:rPr>
            </a:br>
            <a:br>
              <a:rPr lang="en-US" sz="3200" b="1" kern="1200" dirty="0">
                <a:solidFill>
                  <a:srgbClr val="080808"/>
                </a:solidFill>
                <a:latin typeface="Baskerville Old Face" panose="02020602080505020303" pitchFamily="18" charset="0"/>
              </a:rPr>
            </a:br>
            <a:r>
              <a:rPr lang="en-US" sz="3200" b="1" kern="1200" dirty="0">
                <a:solidFill>
                  <a:srgbClr val="080808"/>
                </a:solidFill>
                <a:latin typeface="Baskerville Old Face" panose="02020602080505020303" pitchFamily="18" charset="0"/>
              </a:rPr>
              <a:t>Do you have a position identified as your social media coordinator? </a:t>
            </a:r>
            <a:br>
              <a:rPr lang="en-US" sz="20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732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ED6B5B-284A-4CE7-8565-AE8059D338CE}"/>
              </a:ext>
            </a:extLst>
          </p:cNvPr>
          <p:cNvSpPr txBox="1"/>
          <p:nvPr/>
        </p:nvSpPr>
        <p:spPr>
          <a:xfrm>
            <a:off x="444869" y="815982"/>
            <a:ext cx="11302261" cy="522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“Christ has no online presence but yours,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blog, no Facebook page but yours,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Yours are the tweets through which love touches this world,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Yours are the posts through which the Gospel is shared,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Yours are the updates through which hope is revealed.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 has no online presence but yours,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blog, no Facebook page but yours.”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i="1" dirty="0">
                <a:solidFill>
                  <a:srgbClr val="4B4B4B"/>
                </a:solidFill>
                <a:effectLst/>
                <a:latin typeface="Inter" panose="020B050203000000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800" i="1" dirty="0">
                <a:solidFill>
                  <a:srgbClr val="0000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Meredith Gould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067BAB-4AF9-4CA9-A09C-A2630493ADB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93572"/>
            <a:ext cx="10905066" cy="50708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84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6C6524-9695-4BFD-9D1A-30E623C2829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4740" r="1" b="20953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12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30A7C6-F99B-4CB7-A35D-DA99C18B2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186599"/>
              </p:ext>
            </p:extLst>
          </p:nvPr>
        </p:nvGraphicFramePr>
        <p:xfrm>
          <a:off x="457200" y="667941"/>
          <a:ext cx="11277601" cy="5522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8230">
                  <a:extLst>
                    <a:ext uri="{9D8B030D-6E8A-4147-A177-3AD203B41FA5}">
                      <a16:colId xmlns:a16="http://schemas.microsoft.com/office/drawing/2014/main" val="2705142305"/>
                    </a:ext>
                  </a:extLst>
                </a:gridCol>
                <a:gridCol w="4135546">
                  <a:extLst>
                    <a:ext uri="{9D8B030D-6E8A-4147-A177-3AD203B41FA5}">
                      <a16:colId xmlns:a16="http://schemas.microsoft.com/office/drawing/2014/main" val="3213571355"/>
                    </a:ext>
                  </a:extLst>
                </a:gridCol>
                <a:gridCol w="4123825">
                  <a:extLst>
                    <a:ext uri="{9D8B030D-6E8A-4147-A177-3AD203B41FA5}">
                      <a16:colId xmlns:a16="http://schemas.microsoft.com/office/drawing/2014/main" val="4201386270"/>
                    </a:ext>
                  </a:extLst>
                </a:gridCol>
              </a:tblGrid>
              <a:tr h="5926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Church social media strategy steps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45" marR="800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DOs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45" marR="800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DON’TS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45" marR="80045" marT="0" marB="0" anchor="ctr"/>
                </a:tc>
                <a:extLst>
                  <a:ext uri="{0D108BD9-81ED-4DB2-BD59-A6C34878D82A}">
                    <a16:rowId xmlns:a16="http://schemas.microsoft.com/office/drawing/2014/main" val="2461978635"/>
                  </a:ext>
                </a:extLst>
              </a:tr>
              <a:tr h="5926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Planning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45" marR="800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Keep your goals realistic and achievable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45" marR="800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Do not set goals without looking at past data or the resources available to you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45" marR="80045" marT="0" marB="0" anchor="ctr"/>
                </a:tc>
                <a:extLst>
                  <a:ext uri="{0D108BD9-81ED-4DB2-BD59-A6C34878D82A}">
                    <a16:rowId xmlns:a16="http://schemas.microsoft.com/office/drawing/2014/main" val="2634515330"/>
                  </a:ext>
                </a:extLst>
              </a:tr>
              <a:tr h="1435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Craft a separate strategy for your social media goals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45" marR="800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The more you post, the more engagement you are likely to get. Remember to respond to every comment/ tag – this is the best way to engage online.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45" marR="800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Do not forget storytelling and engagement. Simply posting about church timings and sermon updates will not work.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45" marR="80045" marT="0" marB="0" anchor="ctr"/>
                </a:tc>
                <a:extLst>
                  <a:ext uri="{0D108BD9-81ED-4DB2-BD59-A6C34878D82A}">
                    <a16:rowId xmlns:a16="http://schemas.microsoft.com/office/drawing/2014/main" val="3334256034"/>
                  </a:ext>
                </a:extLst>
              </a:tr>
              <a:tr h="1435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Pick the channel(s) you want to focus on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45" marR="800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Encourage your audience and followers to share their stories on social channels. Nothing beats user-generated content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45" marR="800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Do not jump into all the channels at once. It is quite resource-intensive to post regularly on all channels. So start with one (or two) and then work your way up.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45" marR="80045" marT="0" marB="0" anchor="ctr"/>
                </a:tc>
                <a:extLst>
                  <a:ext uri="{0D108BD9-81ED-4DB2-BD59-A6C34878D82A}">
                    <a16:rowId xmlns:a16="http://schemas.microsoft.com/office/drawing/2014/main" val="3723394133"/>
                  </a:ext>
                </a:extLst>
              </a:tr>
              <a:tr h="8735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Set up a social media posting calendar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45" marR="800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Vary the kind of content you publish, the timings, etc. to see what has more engagement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45" marR="800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Do not post without taking into account the target audience. The same kind of content will not work across all channels.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45" marR="80045" marT="0" marB="0" anchor="ctr"/>
                </a:tc>
                <a:extLst>
                  <a:ext uri="{0D108BD9-81ED-4DB2-BD59-A6C34878D82A}">
                    <a16:rowId xmlns:a16="http://schemas.microsoft.com/office/drawing/2014/main" val="3876756827"/>
                  </a:ext>
                </a:extLst>
              </a:tr>
              <a:tr h="5926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Experiment, analyze, repeat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45" marR="800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Ensure that measurement metrics are already in place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45" marR="800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Don’t forget to use data to guide your next efforts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45" marR="80045" marT="0" marB="0" anchor="ctr"/>
                </a:tc>
                <a:extLst>
                  <a:ext uri="{0D108BD9-81ED-4DB2-BD59-A6C34878D82A}">
                    <a16:rowId xmlns:a16="http://schemas.microsoft.com/office/drawing/2014/main" val="358611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62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3694A8-1F5F-4A95-B280-E88557FAC0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457200"/>
            <a:ext cx="1056640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2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41064-40FA-4E5C-9E62-CF16E9ED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11" y="851770"/>
            <a:ext cx="11837095" cy="442168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Church Social Media Policy</a:t>
            </a:r>
            <a:b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Know your audience</a:t>
            </a:r>
            <a:b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Write out a purposeful policy approved by your church</a:t>
            </a:r>
            <a:b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Find the best people to keep up with your social media platform(s)</a:t>
            </a:r>
            <a:b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Social media should point the reader to your church website</a:t>
            </a:r>
            <a:b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church website should point the reader to Christ!</a:t>
            </a:r>
            <a:b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protect privacy boundaries with permission forms</a:t>
            </a:r>
            <a:b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protect children from exploitation</a:t>
            </a:r>
          </a:p>
        </p:txBody>
      </p:sp>
    </p:spTree>
    <p:extLst>
      <p:ext uri="{BB962C8B-B14F-4D97-AF65-F5344CB8AC3E}">
        <p14:creationId xmlns:p14="http://schemas.microsoft.com/office/powerpoint/2010/main" val="2265118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1109B5D-BC35-4376-98A2-F53B03E4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94D90C11-98A3-40E3-B04C-A3025D645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B28FB1-97C9-4A9E-A45B-356508C2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38063-EFE9-48A5-9B28-0BD27FC2FD12}"/>
              </a:ext>
            </a:extLst>
          </p:cNvPr>
          <p:cNvSpPr txBox="1"/>
          <p:nvPr/>
        </p:nvSpPr>
        <p:spPr>
          <a:xfrm>
            <a:off x="1181100" y="1143000"/>
            <a:ext cx="9006213" cy="4863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Church Website contents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Who are you?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Leadership roles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What can you offer the community and members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Do little movies or click through pictures of your programs that lead them site pages with more information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Interactive and up to date calendar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/>
              <a:t>Check out </a:t>
            </a:r>
            <a:r>
              <a:rPr lang="en-US" dirty="0">
                <a:hlinkClick r:id="rId3"/>
              </a:rPr>
              <a:t>Middletown Baptist Church – A place to find and follow Jesus</a:t>
            </a:r>
            <a:endParaRPr lang="en-US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50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</TotalTime>
  <Words>467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Baskerville Old Face</vt:lpstr>
      <vt:lpstr>Calibri</vt:lpstr>
      <vt:lpstr>Century Gothic</vt:lpstr>
      <vt:lpstr>Georgia</vt:lpstr>
      <vt:lpstr>Inter</vt:lpstr>
      <vt:lpstr>Wingdings 3</vt:lpstr>
      <vt:lpstr>Ion Boardroom</vt:lpstr>
      <vt:lpstr>Getting the Word Out for Your Summer Programs</vt:lpstr>
      <vt:lpstr>Chat Room Chatter  What social media does your church use?  Do you have a position identified as your social media coordinator?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Church Social Media Policy  - Know your audience - Write out a purposeful policy approved by your church - Find the best people to keep up with your social media platform(s) - Social media should point the reader to your church website - church website should point the reader to Christ! - protect privacy boundaries with permission forms - protect children from exploitation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the Word Out for Your Summer Programs</dc:title>
  <dc:creator>Lori McDowell</dc:creator>
  <cp:lastModifiedBy>Lori McDowell</cp:lastModifiedBy>
  <cp:revision>6</cp:revision>
  <dcterms:created xsi:type="dcterms:W3CDTF">2021-03-10T15:15:53Z</dcterms:created>
  <dcterms:modified xsi:type="dcterms:W3CDTF">2021-03-10T16:13:52Z</dcterms:modified>
</cp:coreProperties>
</file>